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72" y="73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4E68-E682-4379-9546-560C37052BD9}" type="datetimeFigureOut">
              <a:rPr lang="fr-FR" smtClean="0"/>
              <a:t>27/11/2012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5688E-1005-4CDC-A95A-AF2332BF39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3406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4E68-E682-4379-9546-560C37052BD9}" type="datetimeFigureOut">
              <a:rPr lang="fr-FR" smtClean="0"/>
              <a:t>27/11/2012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5688E-1005-4CDC-A95A-AF2332BF39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5293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4E68-E682-4379-9546-560C37052BD9}" type="datetimeFigureOut">
              <a:rPr lang="fr-FR" smtClean="0"/>
              <a:t>27/11/2012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5688E-1005-4CDC-A95A-AF2332BF39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1595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4E68-E682-4379-9546-560C37052BD9}" type="datetimeFigureOut">
              <a:rPr lang="fr-FR" smtClean="0"/>
              <a:t>27/11/2012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5688E-1005-4CDC-A95A-AF2332BF39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80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4E68-E682-4379-9546-560C37052BD9}" type="datetimeFigureOut">
              <a:rPr lang="fr-FR" smtClean="0"/>
              <a:t>27/11/2012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5688E-1005-4CDC-A95A-AF2332BF39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8836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4E68-E682-4379-9546-560C37052BD9}" type="datetimeFigureOut">
              <a:rPr lang="fr-FR" smtClean="0"/>
              <a:t>27/11/2012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5688E-1005-4CDC-A95A-AF2332BF39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495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4E68-E682-4379-9546-560C37052BD9}" type="datetimeFigureOut">
              <a:rPr lang="fr-FR" smtClean="0"/>
              <a:t>27/11/2012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5688E-1005-4CDC-A95A-AF2332BF39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9506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4E68-E682-4379-9546-560C37052BD9}" type="datetimeFigureOut">
              <a:rPr lang="fr-FR" smtClean="0"/>
              <a:t>27/11/2012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5688E-1005-4CDC-A95A-AF2332BF39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395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4E68-E682-4379-9546-560C37052BD9}" type="datetimeFigureOut">
              <a:rPr lang="fr-FR" smtClean="0"/>
              <a:t>27/11/2012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5688E-1005-4CDC-A95A-AF2332BF39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6974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4E68-E682-4379-9546-560C37052BD9}" type="datetimeFigureOut">
              <a:rPr lang="fr-FR" smtClean="0"/>
              <a:t>27/11/2012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5688E-1005-4CDC-A95A-AF2332BF39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90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4E68-E682-4379-9546-560C37052BD9}" type="datetimeFigureOut">
              <a:rPr lang="fr-FR" smtClean="0"/>
              <a:t>27/11/2012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5688E-1005-4CDC-A95A-AF2332BF39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329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A4E68-E682-4379-9546-560C37052BD9}" type="datetimeFigureOut">
              <a:rPr lang="fr-FR" smtClean="0"/>
              <a:t>27/11/2012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5688E-1005-4CDC-A95A-AF2332BF39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5145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916832" y="885983"/>
            <a:ext cx="158889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chemeClr val="accent1">
                    <a:lumMod val="75000"/>
                  </a:schemeClr>
                </a:solidFill>
              </a:rPr>
              <a:t>5 rue du Général De Gaulle</a:t>
            </a:r>
          </a:p>
          <a:p>
            <a:r>
              <a:rPr lang="fr-FR" sz="1000" dirty="0" smtClean="0">
                <a:solidFill>
                  <a:schemeClr val="accent1">
                    <a:lumMod val="75000"/>
                  </a:schemeClr>
                </a:solidFill>
              </a:rPr>
              <a:t>57790 LORQUIN</a:t>
            </a:r>
          </a:p>
          <a:p>
            <a:r>
              <a:rPr lang="fr-FR" sz="1000" dirty="0" smtClean="0">
                <a:solidFill>
                  <a:schemeClr val="accent1">
                    <a:lumMod val="75000"/>
                  </a:schemeClr>
                </a:solidFill>
              </a:rPr>
              <a:t>Tél: 0383622020</a:t>
            </a:r>
          </a:p>
          <a:p>
            <a:r>
              <a:rPr lang="fr-FR" sz="1000" dirty="0" smtClean="0">
                <a:solidFill>
                  <a:schemeClr val="accent1">
                    <a:lumMod val="75000"/>
                  </a:schemeClr>
                </a:solidFill>
              </a:rPr>
              <a:t>direction@ch-lorquin.fr</a:t>
            </a:r>
          </a:p>
          <a:p>
            <a:r>
              <a:rPr lang="fr-FR" sz="1000" dirty="0" smtClean="0">
                <a:solidFill>
                  <a:schemeClr val="accent1">
                    <a:lumMod val="75000"/>
                  </a:schemeClr>
                </a:solidFill>
              </a:rPr>
              <a:t>http://www.ch-lorquin.fr/</a:t>
            </a:r>
            <a:endParaRPr lang="fr-FR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194199" y="2072680"/>
            <a:ext cx="503105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Bilan des Emissions de Gaz à effet de serre (BEGES)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598173" y="2472692"/>
            <a:ext cx="2223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Synthèse Année 2011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60648" y="9345488"/>
            <a:ext cx="44406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b="1" i="1" dirty="0" smtClean="0">
                <a:solidFill>
                  <a:schemeClr val="accent1">
                    <a:lumMod val="75000"/>
                  </a:schemeClr>
                </a:solidFill>
              </a:rPr>
              <a:t>Conformément à l'article 75 de la loi n°2010-788 du 12 juillet 2010 portant</a:t>
            </a:r>
          </a:p>
          <a:p>
            <a:r>
              <a:rPr lang="fr-FR" sz="1000" b="1" i="1" dirty="0" smtClean="0">
                <a:solidFill>
                  <a:schemeClr val="accent1">
                    <a:lumMod val="75000"/>
                  </a:schemeClr>
                </a:solidFill>
              </a:rPr>
              <a:t>Engagement national pour l’environnement et selon la méthode Bilan Carbone®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663" y="9313550"/>
            <a:ext cx="2142238" cy="432048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2872121" y="3224808"/>
            <a:ext cx="339708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b="1" dirty="0" smtClean="0">
                <a:solidFill>
                  <a:schemeClr val="accent1">
                    <a:lumMod val="75000"/>
                  </a:schemeClr>
                </a:solidFill>
              </a:rPr>
              <a:t>Raison sociale </a:t>
            </a:r>
            <a:r>
              <a:rPr lang="fr-FR" sz="1000" dirty="0" smtClean="0">
                <a:solidFill>
                  <a:schemeClr val="accent1">
                    <a:lumMod val="75000"/>
                  </a:schemeClr>
                </a:solidFill>
              </a:rPr>
              <a:t>: Centre Hospitalier</a:t>
            </a:r>
          </a:p>
          <a:p>
            <a:r>
              <a:rPr lang="fr-FR" sz="1000" b="1" dirty="0" smtClean="0">
                <a:solidFill>
                  <a:schemeClr val="accent1">
                    <a:lumMod val="75000"/>
                  </a:schemeClr>
                </a:solidFill>
              </a:rPr>
              <a:t>Statut </a:t>
            </a:r>
            <a:r>
              <a:rPr lang="fr-FR" sz="1000" dirty="0" smtClean="0">
                <a:solidFill>
                  <a:schemeClr val="accent1">
                    <a:lumMod val="75000"/>
                  </a:schemeClr>
                </a:solidFill>
              </a:rPr>
              <a:t>: Etablissement Public Départemental d’Hospitalisation</a:t>
            </a:r>
          </a:p>
          <a:p>
            <a:r>
              <a:rPr lang="fr-FR" sz="1000" b="1" dirty="0" smtClean="0">
                <a:solidFill>
                  <a:schemeClr val="accent1">
                    <a:lumMod val="75000"/>
                  </a:schemeClr>
                </a:solidFill>
              </a:rPr>
              <a:t>Mode de Consolidation </a:t>
            </a:r>
            <a:r>
              <a:rPr lang="fr-FR" sz="1000" dirty="0" smtClean="0">
                <a:solidFill>
                  <a:schemeClr val="accent1">
                    <a:lumMod val="75000"/>
                  </a:schemeClr>
                </a:solidFill>
              </a:rPr>
              <a:t>: Contrôle Financier</a:t>
            </a:r>
          </a:p>
        </p:txBody>
      </p:sp>
      <p:pic>
        <p:nvPicPr>
          <p:cNvPr id="13" name="Picture 3" descr="Logo Prestatair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985281"/>
            <a:ext cx="1244884" cy="913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357224" y="3224808"/>
            <a:ext cx="152798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b="1" dirty="0" smtClean="0">
                <a:solidFill>
                  <a:schemeClr val="accent1">
                    <a:lumMod val="75000"/>
                  </a:schemeClr>
                </a:solidFill>
              </a:rPr>
              <a:t>Code NAF </a:t>
            </a:r>
            <a:r>
              <a:rPr lang="fr-FR" sz="1000" dirty="0" smtClean="0">
                <a:solidFill>
                  <a:schemeClr val="accent1">
                    <a:lumMod val="75000"/>
                  </a:schemeClr>
                </a:solidFill>
              </a:rPr>
              <a:t>: 8610 Z</a:t>
            </a:r>
          </a:p>
          <a:p>
            <a:r>
              <a:rPr lang="fr-FR" sz="1000" b="1" dirty="0" smtClean="0">
                <a:solidFill>
                  <a:schemeClr val="accent1">
                    <a:lumMod val="75000"/>
                  </a:schemeClr>
                </a:solidFill>
              </a:rPr>
              <a:t>Code SIREN </a:t>
            </a:r>
            <a:r>
              <a:rPr lang="fr-FR" sz="1000" dirty="0" smtClean="0">
                <a:solidFill>
                  <a:schemeClr val="accent1">
                    <a:lumMod val="75000"/>
                  </a:schemeClr>
                </a:solidFill>
              </a:rPr>
              <a:t>: 265700096</a:t>
            </a:r>
          </a:p>
          <a:p>
            <a:r>
              <a:rPr lang="fr-FR" sz="1000" b="1" dirty="0" smtClean="0">
                <a:solidFill>
                  <a:schemeClr val="accent1">
                    <a:lumMod val="75000"/>
                  </a:schemeClr>
                </a:solidFill>
              </a:rPr>
              <a:t>Nombre de salariés </a:t>
            </a:r>
            <a:r>
              <a:rPr lang="fr-FR" sz="1000" dirty="0" smtClean="0">
                <a:solidFill>
                  <a:schemeClr val="accent1">
                    <a:lumMod val="75000"/>
                  </a:schemeClr>
                </a:solidFill>
              </a:rPr>
              <a:t>: 686</a:t>
            </a: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2781375" y="2781271"/>
            <a:ext cx="1856705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050" b="1" dirty="0" smtClean="0">
                <a:solidFill>
                  <a:schemeClr val="tx2">
                    <a:lumMod val="75000"/>
                  </a:schemeClr>
                </a:solidFill>
              </a:rPr>
              <a:t>RAPPORT N° : 2012-BEGES-12</a:t>
            </a:r>
            <a:endParaRPr lang="fr-FR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57224" y="4160912"/>
            <a:ext cx="602921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b="1" dirty="0" smtClean="0">
                <a:solidFill>
                  <a:schemeClr val="accent1">
                    <a:lumMod val="75000"/>
                  </a:schemeClr>
                </a:solidFill>
              </a:rPr>
              <a:t>Périmètre opérationnel : </a:t>
            </a:r>
          </a:p>
          <a:p>
            <a:r>
              <a:rPr lang="fr-FR" sz="1000" b="1" dirty="0" smtClean="0">
                <a:solidFill>
                  <a:schemeClr val="accent1">
                    <a:lumMod val="75000"/>
                  </a:schemeClr>
                </a:solidFill>
              </a:rPr>
              <a:t>Catégorie 1 : </a:t>
            </a:r>
            <a:r>
              <a:rPr lang="fr-FR" sz="1000" dirty="0" smtClean="0">
                <a:solidFill>
                  <a:schemeClr val="accent1">
                    <a:lumMod val="75000"/>
                  </a:schemeClr>
                </a:solidFill>
              </a:rPr>
              <a:t>Les émissions directes des sources fixes de combustion, les émissions directes des sources mobiles </a:t>
            </a:r>
          </a:p>
          <a:p>
            <a:r>
              <a:rPr lang="fr-FR" sz="1000" dirty="0" smtClean="0">
                <a:solidFill>
                  <a:schemeClr val="accent1">
                    <a:lumMod val="75000"/>
                  </a:schemeClr>
                </a:solidFill>
              </a:rPr>
              <a:t>à moteur thermique, les émissions directe des procédés hors énergie et les émissions directes fugitives.</a:t>
            </a:r>
          </a:p>
          <a:p>
            <a:r>
              <a:rPr lang="fr-FR" sz="1000" b="1" dirty="0" smtClean="0">
                <a:solidFill>
                  <a:schemeClr val="accent1">
                    <a:lumMod val="75000"/>
                  </a:schemeClr>
                </a:solidFill>
              </a:rPr>
              <a:t>Catégorie 2 : </a:t>
            </a:r>
            <a:r>
              <a:rPr lang="fr-FR" sz="1000" dirty="0" smtClean="0">
                <a:solidFill>
                  <a:schemeClr val="accent1">
                    <a:lumMod val="75000"/>
                  </a:schemeClr>
                </a:solidFill>
              </a:rPr>
              <a:t>les émissions indirectes liées à la consommation d’électricité et les émissions indirectes liées</a:t>
            </a:r>
          </a:p>
          <a:p>
            <a:r>
              <a:rPr lang="fr-FR" sz="1000" dirty="0" smtClean="0">
                <a:solidFill>
                  <a:schemeClr val="accent1">
                    <a:lumMod val="75000"/>
                  </a:schemeClr>
                </a:solidFill>
              </a:rPr>
              <a:t> à la consommation de vapeur, chaleur ou froid.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57224" y="3872880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fr-FR" sz="1000" b="1" dirty="0" smtClean="0">
                <a:solidFill>
                  <a:schemeClr val="accent1">
                    <a:lumMod val="75000"/>
                  </a:schemeClr>
                </a:solidFill>
              </a:rPr>
              <a:t>Périmètre organisationnel </a:t>
            </a:r>
            <a:r>
              <a:rPr lang="fr-FR" sz="10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fr-FR" sz="800" dirty="0" smtClean="0">
                <a:solidFill>
                  <a:schemeClr val="accent1">
                    <a:lumMod val="75000"/>
                  </a:schemeClr>
                </a:solidFill>
              </a:rPr>
              <a:t>CH,  CMP (Creutzwald, St </a:t>
            </a:r>
            <a:r>
              <a:rPr lang="fr-FR" sz="800" dirty="0" err="1" smtClean="0">
                <a:solidFill>
                  <a:schemeClr val="accent1">
                    <a:lumMod val="75000"/>
                  </a:schemeClr>
                </a:solidFill>
              </a:rPr>
              <a:t>Avold</a:t>
            </a:r>
            <a:r>
              <a:rPr lang="fr-FR" sz="800" dirty="0" smtClean="0">
                <a:solidFill>
                  <a:schemeClr val="accent1">
                    <a:lumMod val="75000"/>
                  </a:schemeClr>
                </a:solidFill>
              </a:rPr>
              <a:t>, DIEUZE, Sarrebourg, </a:t>
            </a:r>
          </a:p>
          <a:p>
            <a:pPr fontAlgn="ctr"/>
            <a:r>
              <a:rPr lang="fr-FR" sz="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800" dirty="0" smtClean="0">
                <a:solidFill>
                  <a:schemeClr val="accent1">
                    <a:lumMod val="75000"/>
                  </a:schemeClr>
                </a:solidFill>
              </a:rPr>
              <a:t>Maison thérapeutique Creutzwald,  hôpital de jour (Sarrebourg, St </a:t>
            </a:r>
            <a:r>
              <a:rPr lang="fr-FR" sz="800" dirty="0" err="1" smtClean="0">
                <a:solidFill>
                  <a:schemeClr val="accent1">
                    <a:lumMod val="75000"/>
                  </a:schemeClr>
                </a:solidFill>
              </a:rPr>
              <a:t>Avold</a:t>
            </a:r>
            <a:r>
              <a:rPr lang="fr-FR" sz="800" dirty="0" smtClean="0">
                <a:solidFill>
                  <a:schemeClr val="accent1">
                    <a:lumMod val="75000"/>
                  </a:schemeClr>
                </a:solidFill>
              </a:rPr>
              <a:t>,  Dieuze) EHPAD</a:t>
            </a:r>
            <a:endParaRPr lang="fr-FR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570663" y="3795935"/>
            <a:ext cx="1572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b="1" dirty="0" smtClean="0">
                <a:solidFill>
                  <a:schemeClr val="accent1">
                    <a:lumMod val="75000"/>
                  </a:schemeClr>
                </a:solidFill>
              </a:rPr>
              <a:t>Année de </a:t>
            </a:r>
            <a:r>
              <a:rPr lang="fr-FR" sz="1000" b="1" dirty="0" err="1" smtClean="0">
                <a:solidFill>
                  <a:schemeClr val="accent1">
                    <a:lumMod val="75000"/>
                  </a:schemeClr>
                </a:solidFill>
              </a:rPr>
              <a:t>reporting</a:t>
            </a:r>
            <a:r>
              <a:rPr lang="fr-FR" sz="1000" b="1" dirty="0" smtClean="0">
                <a:solidFill>
                  <a:schemeClr val="accent1">
                    <a:lumMod val="75000"/>
                  </a:schemeClr>
                </a:solidFill>
              </a:rPr>
              <a:t> : 2011</a:t>
            </a:r>
          </a:p>
          <a:p>
            <a:r>
              <a:rPr lang="fr-FR" sz="1000" b="1" dirty="0" smtClean="0">
                <a:solidFill>
                  <a:schemeClr val="accent1">
                    <a:lumMod val="75000"/>
                  </a:schemeClr>
                </a:solidFill>
              </a:rPr>
              <a:t>Année de référence : 2011</a:t>
            </a:r>
            <a:endParaRPr lang="fr-FR" sz="10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916832" y="514086"/>
            <a:ext cx="315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Centre Hospitalier de LORQUIN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302" y="5097016"/>
            <a:ext cx="5429058" cy="4095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216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203</Words>
  <Application>Microsoft Office PowerPoint</Application>
  <PresentationFormat>Format A4 (210 x 297 mm)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Alain</dc:creator>
  <cp:lastModifiedBy>Alain</cp:lastModifiedBy>
  <cp:revision>33</cp:revision>
  <cp:lastPrinted>2012-11-02T16:14:22Z</cp:lastPrinted>
  <dcterms:created xsi:type="dcterms:W3CDTF">2012-10-23T08:37:02Z</dcterms:created>
  <dcterms:modified xsi:type="dcterms:W3CDTF">2012-11-27T15:44:31Z</dcterms:modified>
</cp:coreProperties>
</file>